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80" r:id="rId3"/>
    <p:sldId id="262" r:id="rId4"/>
    <p:sldId id="276" r:id="rId5"/>
    <p:sldId id="278" r:id="rId6"/>
    <p:sldId id="283" r:id="rId7"/>
    <p:sldId id="279" r:id="rId8"/>
    <p:sldId id="282" r:id="rId9"/>
    <p:sldId id="284" r:id="rId10"/>
    <p:sldId id="281" r:id="rId11"/>
    <p:sldId id="285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8345F-C9B5-44E5-992E-CF4AB4C436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74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3B330-6274-4762-A3DE-5D06E3AE5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1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AE442C-7784-4825-A49B-929A09537A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19CFD0-A9B2-4450-B71F-1A96646FEF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1BA3A7-45A5-4B3E-A60D-A07E1810C8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13558F-57E1-4E52-BEC7-175EBF463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6ED66-FFE7-4530-BACF-4632AC157F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12488F-61E6-41B8-8D6A-9C7531A69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C237E-D531-4C0C-ACC0-8F40196FD7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BF0B5-424E-4173-891C-5642002DFD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36E857-A267-4E06-AAC6-4E94A33700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77DBF-DA40-42AE-B796-C804615008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9E26D-D788-48D9-B714-9A478962F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FB0B26-ADFD-4D10-9E9D-1C22029A2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science/aqa_pre_2011/human/thenervoussystemrev1.s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gIaAs_ONG4" TargetMode="External"/><Relationship Id="rId2" Type="http://schemas.openxmlformats.org/officeDocument/2006/relationships/hyperlink" Target="http://www.youtube.com/watch?v=iBnGeDzTYD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wZNPmxZP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182976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GB" sz="6000" dirty="0">
                <a:latin typeface="Century Gothic" pitchFamily="34" charset="0"/>
              </a:rPr>
              <a:t>P</a:t>
            </a:r>
            <a:r>
              <a:rPr lang="en-GB" sz="6000" b="1" dirty="0" smtClean="0">
                <a:latin typeface="Century Gothic" pitchFamily="34" charset="0"/>
              </a:rPr>
              <a:t>assage of nerve messages  &gt;&gt;&gt;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3068960"/>
            <a:ext cx="6622504" cy="1886367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§"/>
            </a:pPr>
            <a:r>
              <a:rPr lang="en-GB" sz="3600" b="1" dirty="0" smtClean="0">
                <a:latin typeface="Century Gothic" pitchFamily="34" charset="0"/>
              </a:rPr>
              <a:t>Neurone structure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en-GB" sz="3600" b="1" dirty="0" smtClean="0">
                <a:latin typeface="Century Gothic" pitchFamily="34" charset="0"/>
              </a:rPr>
              <a:t>Nerve messages</a:t>
            </a:r>
          </a:p>
          <a:p>
            <a:pPr marL="571500" indent="-571500" algn="l">
              <a:buFont typeface="Wingdings" pitchFamily="2" charset="2"/>
              <a:buChar char="§"/>
            </a:pPr>
            <a:r>
              <a:rPr lang="en-GB" sz="3600" b="1" dirty="0" smtClean="0">
                <a:latin typeface="Century Gothic" pitchFamily="34" charset="0"/>
              </a:rPr>
              <a:t>Motor and Sensory nerves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661248"/>
            <a:ext cx="4391661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www.bbc.co.uk/schools/gcsebitesize/science/aqa_pre_2011/human/thenervoussystemrev1.shtml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>
                <a:latin typeface="Century Gothic" pitchFamily="34" charset="0"/>
              </a:rPr>
              <a:t>Afferent Neurones</a:t>
            </a:r>
            <a:r>
              <a:rPr lang="en-GB" sz="3200" dirty="0">
                <a:latin typeface="Century Gothic" pitchFamily="34" charset="0"/>
              </a:rPr>
              <a:t> - Also known as sensory neurones, these are specialised to send impulses towards the CNS away from the peripheral system</a:t>
            </a:r>
          </a:p>
          <a:p>
            <a:pPr>
              <a:buNone/>
            </a:pPr>
            <a:endParaRPr lang="en-GB" sz="3200" dirty="0">
              <a:latin typeface="Century Gothic" pitchFamily="34" charset="0"/>
            </a:endParaRPr>
          </a:p>
          <a:p>
            <a:r>
              <a:rPr lang="en-GB" sz="3200" b="1" dirty="0">
                <a:latin typeface="Century Gothic" pitchFamily="34" charset="0"/>
              </a:rPr>
              <a:t>Efferent Neurones</a:t>
            </a:r>
            <a:r>
              <a:rPr lang="en-GB" sz="3200" dirty="0">
                <a:latin typeface="Century Gothic" pitchFamily="34" charset="0"/>
              </a:rPr>
              <a:t> - These nerve cells carry signals from the CNS to the cells in the peripheral system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Message direction</a:t>
            </a:r>
            <a:endParaRPr lang="en-GB" sz="6000" dirty="0"/>
          </a:p>
        </p:txBody>
      </p:sp>
      <p:sp>
        <p:nvSpPr>
          <p:cNvPr id="4" name="Right Arrow 3"/>
          <p:cNvSpPr/>
          <p:nvPr/>
        </p:nvSpPr>
        <p:spPr>
          <a:xfrm>
            <a:off x="5940152" y="5301208"/>
            <a:ext cx="22322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>
            <a:off x="3059832" y="3501008"/>
            <a:ext cx="23042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 marL="109728" indent="0">
              <a:buNone/>
            </a:pPr>
            <a:r>
              <a:rPr lang="en-GB" b="1" dirty="0">
                <a:latin typeface="Century Gothic" pitchFamily="34" charset="0"/>
                <a:hlinkClick r:id="rId2"/>
              </a:rPr>
              <a:t>http://</a:t>
            </a:r>
            <a:r>
              <a:rPr lang="en-GB" b="1" dirty="0" smtClean="0">
                <a:latin typeface="Century Gothic" pitchFamily="34" charset="0"/>
                <a:hlinkClick r:id="rId2"/>
              </a:rPr>
              <a:t>www.youtube.com/watch?v=iBnGeDzTYD4</a:t>
            </a:r>
            <a:endParaRPr lang="en-GB" b="1" dirty="0" smtClean="0"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dirty="0" smtClean="0">
                <a:latin typeface="Century Gothic" pitchFamily="34" charset="0"/>
              </a:rPr>
              <a:t>          Apologies; American accent warning</a:t>
            </a:r>
            <a:endParaRPr lang="en-GB" dirty="0"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b="1" dirty="0">
                <a:latin typeface="Century Gothic" pitchFamily="34" charset="0"/>
                <a:hlinkClick r:id="rId3"/>
              </a:rPr>
              <a:t>http://</a:t>
            </a:r>
            <a:r>
              <a:rPr lang="en-GB" b="1" dirty="0" smtClean="0">
                <a:latin typeface="Century Gothic" pitchFamily="34" charset="0"/>
                <a:hlinkClick r:id="rId3"/>
              </a:rPr>
              <a:t>www.youtube.com/watch?v=XgIaAs_ONG4</a:t>
            </a:r>
            <a:endParaRPr lang="en-GB" b="1" dirty="0" smtClean="0"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dirty="0" smtClean="0">
                <a:latin typeface="Century Gothic" pitchFamily="34" charset="0"/>
              </a:rPr>
              <a:t>         This one is a fun explanation!</a:t>
            </a:r>
          </a:p>
          <a:p>
            <a:pPr marL="109728" indent="0">
              <a:buNone/>
            </a:pPr>
            <a:r>
              <a:rPr lang="en-GB" b="1" dirty="0">
                <a:latin typeface="Century Gothic" pitchFamily="34" charset="0"/>
                <a:hlinkClick r:id="rId4"/>
              </a:rPr>
              <a:t>http://</a:t>
            </a:r>
            <a:r>
              <a:rPr lang="en-GB" b="1" dirty="0" smtClean="0">
                <a:latin typeface="Century Gothic" pitchFamily="34" charset="0"/>
                <a:hlinkClick r:id="rId4"/>
              </a:rPr>
              <a:t>www.youtube.com/watch?v=owZNPmxZPeU</a:t>
            </a:r>
            <a:endParaRPr lang="en-GB" b="1" dirty="0" smtClean="0">
              <a:latin typeface="Century Gothic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143000"/>
          </a:xfrm>
        </p:spPr>
        <p:txBody>
          <a:bodyPr>
            <a:noAutofit/>
          </a:bodyPr>
          <a:lstStyle/>
          <a:p>
            <a:r>
              <a:rPr lang="en-GB" sz="6000" dirty="0" smtClean="0"/>
              <a:t>To aid understanding..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08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Neuron structure</a:t>
            </a:r>
            <a:endParaRPr lang="en-GB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4" y="1412776"/>
            <a:ext cx="759494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340768"/>
            <a:ext cx="374441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5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4"/>
            <a:ext cx="7970837" cy="41764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000" dirty="0"/>
              <a:t>The axons of many neurones are encased in a fatty myelin </a:t>
            </a:r>
            <a:r>
              <a:rPr lang="en-GB" sz="3000" dirty="0" smtClean="0"/>
              <a:t>sheath.</a:t>
            </a:r>
          </a:p>
          <a:p>
            <a:pPr>
              <a:lnSpc>
                <a:spcPct val="90000"/>
              </a:lnSpc>
            </a:pPr>
            <a:endParaRPr lang="en-GB" sz="3000" dirty="0" smtClean="0"/>
          </a:p>
          <a:p>
            <a:pPr>
              <a:lnSpc>
                <a:spcPct val="90000"/>
              </a:lnSpc>
            </a:pPr>
            <a:r>
              <a:rPr lang="en-GB" sz="3000" dirty="0" smtClean="0"/>
              <a:t>Babies are born with a very thin sheath and are unable to co-ordinate movement</a:t>
            </a:r>
          </a:p>
          <a:p>
            <a:pPr marL="109728" indent="0">
              <a:lnSpc>
                <a:spcPct val="90000"/>
              </a:lnSpc>
              <a:buNone/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Where the sheath </a:t>
            </a:r>
            <a:r>
              <a:rPr lang="en-GB" sz="3000" dirty="0" smtClean="0"/>
              <a:t>meets </a:t>
            </a:r>
            <a:r>
              <a:rPr lang="en-GB" sz="3000" dirty="0"/>
              <a:t>the next, the axon is unprotected</a:t>
            </a:r>
            <a:r>
              <a:rPr lang="en-GB" sz="3000" dirty="0" smtClean="0"/>
              <a:t>.</a:t>
            </a:r>
            <a:endParaRPr lang="en-GB" sz="30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/>
              <a:t>Myelinated</a:t>
            </a:r>
            <a:r>
              <a:rPr lang="en-GB" sz="5400" b="1" dirty="0"/>
              <a:t> Neurones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6384244" cy="54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032" y="337220"/>
            <a:ext cx="2962672" cy="114300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Neuron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445224"/>
            <a:ext cx="540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624684"/>
            <a:ext cx="1296144" cy="38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0112" y="3284984"/>
            <a:ext cx="167786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3450704" y="5477355"/>
            <a:ext cx="5081736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6000" dirty="0" smtClean="0"/>
              <a:t>Structure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6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itchFamily="34" charset="0"/>
              </a:rPr>
              <a:t>Neurones send messages </a:t>
            </a:r>
            <a:r>
              <a:rPr lang="en-GB" b="1" dirty="0">
                <a:latin typeface="Century Gothic" pitchFamily="34" charset="0"/>
              </a:rPr>
              <a:t>electrochemically</a:t>
            </a:r>
            <a:r>
              <a:rPr lang="en-GB" dirty="0">
                <a:latin typeface="Century Gothic" pitchFamily="34" charset="0"/>
              </a:rPr>
              <a:t> – this means that chemicals cause an electrical impulse.</a:t>
            </a:r>
          </a:p>
          <a:p>
            <a:endParaRPr lang="en-GB" dirty="0">
              <a:latin typeface="Century Gothic" pitchFamily="34" charset="0"/>
            </a:endParaRPr>
          </a:p>
          <a:p>
            <a:r>
              <a:rPr lang="en-GB" dirty="0">
                <a:latin typeface="Century Gothic" pitchFamily="34" charset="0"/>
              </a:rPr>
              <a:t>Chemicals in the body are ‘electrically charged’ when they have an electrical charge, they are called </a:t>
            </a:r>
            <a:r>
              <a:rPr lang="en-GB" b="1" dirty="0">
                <a:latin typeface="Century Gothic" pitchFamily="34" charset="0"/>
              </a:rPr>
              <a:t>ions.</a:t>
            </a:r>
            <a:endParaRPr lang="en-GB" dirty="0">
              <a:latin typeface="Century Gothic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Nerve impulses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0864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61576"/>
            <a:ext cx="6075851" cy="660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r>
              <a:rPr lang="en-GB" sz="2800" b="1" u="sng" dirty="0">
                <a:latin typeface="Century Gothic" pitchFamily="34" charset="0"/>
              </a:rPr>
              <a:t>Sensory nerves </a:t>
            </a:r>
            <a:r>
              <a:rPr lang="en-GB" sz="2800" dirty="0">
                <a:latin typeface="Century Gothic" pitchFamily="34" charset="0"/>
              </a:rPr>
              <a:t>send messages to the brain and generally connect to the brain through the spinal cord inside your backbone. </a:t>
            </a:r>
          </a:p>
          <a:p>
            <a:endParaRPr lang="en-GB" sz="2800" dirty="0">
              <a:latin typeface="Century Gothic" pitchFamily="34" charset="0"/>
            </a:endParaRPr>
          </a:p>
          <a:p>
            <a:r>
              <a:rPr lang="en-GB" sz="2800" b="1" u="sng" dirty="0">
                <a:latin typeface="Century Gothic" pitchFamily="34" charset="0"/>
              </a:rPr>
              <a:t>Motor nerves </a:t>
            </a:r>
            <a:r>
              <a:rPr lang="en-GB" sz="2800" dirty="0">
                <a:latin typeface="Century Gothic" pitchFamily="34" charset="0"/>
              </a:rPr>
              <a:t>carry messages back from the brain to all the muscles and glands in your body</a:t>
            </a:r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Types of nerves…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69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Sensory nerve</a:t>
            </a:r>
            <a:endParaRPr lang="en-GB" sz="6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8" y="1519238"/>
            <a:ext cx="6535998" cy="45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2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Motor nerve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196752"/>
            <a:ext cx="252028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68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214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Lucida Sans Unicode</vt:lpstr>
      <vt:lpstr>Verdana</vt:lpstr>
      <vt:lpstr>Wingdings</vt:lpstr>
      <vt:lpstr>Wingdings 2</vt:lpstr>
      <vt:lpstr>Wingdings 3</vt:lpstr>
      <vt:lpstr>Concourse</vt:lpstr>
      <vt:lpstr>Passage of nerve messages  &gt;&gt;&gt;</vt:lpstr>
      <vt:lpstr>Neuron structure</vt:lpstr>
      <vt:lpstr>Myelinated Neurones</vt:lpstr>
      <vt:lpstr>Neuron</vt:lpstr>
      <vt:lpstr>Nerve impulses</vt:lpstr>
      <vt:lpstr>PowerPoint Presentation</vt:lpstr>
      <vt:lpstr>Types of nerves…</vt:lpstr>
      <vt:lpstr>Sensory nerve</vt:lpstr>
      <vt:lpstr>Motor nerve</vt:lpstr>
      <vt:lpstr>Message direction</vt:lpstr>
      <vt:lpstr>To aid understanding..</vt:lpstr>
    </vt:vector>
  </TitlesOfParts>
  <Company>Driffield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– All or nothing</dc:title>
  <dc:creator>ICT</dc:creator>
  <cp:lastModifiedBy>Mansoora Shah</cp:lastModifiedBy>
  <cp:revision>17</cp:revision>
  <dcterms:created xsi:type="dcterms:W3CDTF">2011-01-24T13:02:28Z</dcterms:created>
  <dcterms:modified xsi:type="dcterms:W3CDTF">2015-09-22T15:32:36Z</dcterms:modified>
</cp:coreProperties>
</file>